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95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58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071" autoAdjust="0"/>
  </p:normalViewPr>
  <p:slideViewPr>
    <p:cSldViewPr>
      <p:cViewPr varScale="1">
        <p:scale>
          <a:sx n="101" d="100"/>
          <a:sy n="101" d="100"/>
        </p:scale>
        <p:origin x="191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102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8" tIns="46584" rIns="93168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8" tIns="46584" rIns="93168" bIns="46584" rtlCol="0"/>
          <a:lstStyle>
            <a:lvl1pPr algn="r">
              <a:defRPr sz="1200"/>
            </a:lvl1pPr>
          </a:lstStyle>
          <a:p>
            <a:fld id="{408EC38E-AF42-42D5-919D-AD595F7F10DF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8" tIns="46584" rIns="93168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8" tIns="46584" rIns="93168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68" tIns="46584" rIns="93168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4820"/>
          </a:xfrm>
          <a:prstGeom prst="rect">
            <a:avLst/>
          </a:prstGeom>
        </p:spPr>
        <p:txBody>
          <a:bodyPr vert="horz" lIns="93168" tIns="46584" rIns="93168" bIns="46584" rtlCol="0" anchor="b"/>
          <a:lstStyle>
            <a:lvl1pPr algn="r">
              <a:defRPr sz="1200"/>
            </a:lvl1pPr>
          </a:lstStyle>
          <a:p>
            <a:fld id="{A1A3A4FD-B633-4811-9B01-56A0195DB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32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43400" y="381000"/>
            <a:ext cx="4800600" cy="1470025"/>
          </a:xfrm>
        </p:spPr>
        <p:txBody>
          <a:bodyPr>
            <a:normAutofit/>
          </a:bodyPr>
          <a:lstStyle>
            <a:lvl1pPr>
              <a:defRPr sz="36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6858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86686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39FD4-9868-4279-AE91-9CE5E0ED86D7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CA85-7CB8-4909-9797-85C56A12A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920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39FD4-9868-4279-AE91-9CE5E0ED86D7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CA85-7CB8-4909-9797-85C56A12A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74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39FD4-9868-4279-AE91-9CE5E0ED86D7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CA85-7CB8-4909-9797-85C56A12A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807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39FD4-9868-4279-AE91-9CE5E0ED86D7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CA85-7CB8-4909-9797-85C56A12A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102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39FD4-9868-4279-AE91-9CE5E0ED86D7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CA85-7CB8-4909-9797-85C56A12A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905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39FD4-9868-4279-AE91-9CE5E0ED86D7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CA85-7CB8-4909-9797-85C56A12A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988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CA85-7CB8-4909-9797-85C56A12A0CD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 flipH="1">
            <a:off x="4572000" y="914400"/>
            <a:ext cx="0" cy="548640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sx="1000" sy="1000" algn="ctr" rotWithShape="0">
              <a:schemeClr val="bg1"/>
            </a:outerShdw>
          </a:effectLst>
        </p:spPr>
      </p:cxnSp>
      <p:cxnSp>
        <p:nvCxnSpPr>
          <p:cNvPr id="7" name="Straight Connector 6"/>
          <p:cNvCxnSpPr/>
          <p:nvPr userDrawn="1"/>
        </p:nvCxnSpPr>
        <p:spPr bwMode="auto">
          <a:xfrm flipV="1">
            <a:off x="0" y="3496573"/>
            <a:ext cx="9144000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sx="1000" sy="1000" algn="ctr" rotWithShape="0">
              <a:schemeClr val="bg1"/>
            </a:outerShdw>
          </a:effectLst>
        </p:spPr>
      </p:cxnSp>
    </p:spTree>
    <p:extLst>
      <p:ext uri="{BB962C8B-B14F-4D97-AF65-F5344CB8AC3E}">
        <p14:creationId xmlns:p14="http://schemas.microsoft.com/office/powerpoint/2010/main" val="2539874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CA85-7CB8-4909-9797-85C56A12A0CD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 flipH="1">
            <a:off x="4572000" y="914400"/>
            <a:ext cx="0" cy="548640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sx="1000" sy="1000" algn="ctr" rotWithShape="0">
              <a:schemeClr val="bg1"/>
            </a:outerShdw>
          </a:effectLst>
        </p:spPr>
      </p:cxnSp>
      <p:cxnSp>
        <p:nvCxnSpPr>
          <p:cNvPr id="6" name="Straight Connector 5"/>
          <p:cNvCxnSpPr/>
          <p:nvPr userDrawn="1"/>
        </p:nvCxnSpPr>
        <p:spPr bwMode="auto">
          <a:xfrm flipV="1">
            <a:off x="0" y="3496573"/>
            <a:ext cx="9144000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sx="1000" sy="1000" algn="ctr" rotWithShape="0">
              <a:schemeClr val="bg1"/>
            </a:outerShdw>
          </a:effectLst>
        </p:spPr>
      </p:cxnSp>
    </p:spTree>
    <p:extLst>
      <p:ext uri="{BB962C8B-B14F-4D97-AF65-F5344CB8AC3E}">
        <p14:creationId xmlns:p14="http://schemas.microsoft.com/office/powerpoint/2010/main" val="2922962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39FD4-9868-4279-AE91-9CE5E0ED86D7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CA85-7CB8-4909-9797-85C56A12A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84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39FD4-9868-4279-AE91-9CE5E0ED86D7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CA85-7CB8-4909-9797-85C56A12A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893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4354"/>
            <a:ext cx="6781800" cy="7468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556" y="1066800"/>
            <a:ext cx="8819417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39FD4-9868-4279-AE91-9CE5E0ED86D7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BCA85-7CB8-4909-9797-85C56A12A0C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20"/>
          <p:cNvSpPr>
            <a:spLocks noChangeArrowheads="1"/>
          </p:cNvSpPr>
          <p:nvPr userDrawn="1"/>
        </p:nvSpPr>
        <p:spPr bwMode="auto">
          <a:xfrm>
            <a:off x="159026" y="751206"/>
            <a:ext cx="8673548" cy="45719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8" name="Rectangle 20"/>
          <p:cNvSpPr>
            <a:spLocks noChangeArrowheads="1"/>
          </p:cNvSpPr>
          <p:nvPr userDrawn="1"/>
        </p:nvSpPr>
        <p:spPr bwMode="auto">
          <a:xfrm>
            <a:off x="311426" y="841762"/>
            <a:ext cx="8673548" cy="45719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pic>
        <p:nvPicPr>
          <p:cNvPr id="9" name="Picture 21"/>
          <p:cNvPicPr>
            <a:picLocks noChangeAspect="1" noChangeArrowheads="1"/>
          </p:cNvPicPr>
          <p:nvPr userDrawn="1"/>
        </p:nvPicPr>
        <p:blipFill>
          <a:blip r:embed="rId14" cstate="screen"/>
          <a:srcRect/>
          <a:stretch>
            <a:fillRect/>
          </a:stretch>
        </p:blipFill>
        <p:spPr bwMode="auto">
          <a:xfrm>
            <a:off x="7614686" y="13252"/>
            <a:ext cx="1516062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0" name="Object 9"/>
          <p:cNvGraphicFramePr>
            <a:graphicFrameLocks noChangeAspect="1"/>
          </p:cNvGraphicFramePr>
          <p:nvPr userDrawn="1"/>
        </p:nvGraphicFramePr>
        <p:xfrm>
          <a:off x="12700" y="12700"/>
          <a:ext cx="1516063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Photo Editor Photo" r:id="rId15" imgW="2514286" imgH="1095528" progId="">
                  <p:embed/>
                </p:oleObj>
              </mc:Choice>
              <mc:Fallback>
                <p:oleObj name="Photo Editor Photo" r:id="rId15" imgW="2514286" imgH="1095528" progId="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" y="12700"/>
                        <a:ext cx="1516063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35921" dir="2700000" algn="ctr" rotWithShape="0">
                          <a:srgbClr val="80808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1612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Department Head Billets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1800" b="1" u="sng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1</a:t>
            </a:r>
            <a:r>
              <a:rPr lang="en-US" sz="1800" b="1" u="sng" baseline="30000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st</a:t>
            </a:r>
            <a:r>
              <a:rPr lang="en-US" sz="1800" b="1" u="sng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 Tour (18 MOS)</a:t>
            </a:r>
          </a:p>
          <a:p>
            <a:r>
              <a:rPr lang="en-US" sz="1800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CG – WEPS**</a:t>
            </a:r>
          </a:p>
          <a:p>
            <a:r>
              <a:rPr lang="en-US" sz="1800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DDG – OPS/WEPS**</a:t>
            </a:r>
          </a:p>
          <a:p>
            <a:r>
              <a:rPr lang="en-US" sz="1800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DDG FLT 3 </a:t>
            </a:r>
            <a:r>
              <a:rPr lang="en-US" sz="1800" dirty="0">
                <a:solidFill>
                  <a:schemeClr val="tx2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 WEPS** </a:t>
            </a:r>
          </a:p>
          <a:p>
            <a:r>
              <a:rPr lang="en-US" sz="1800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DDG 1000 – WEPS**</a:t>
            </a:r>
          </a:p>
          <a:p>
            <a:r>
              <a:rPr lang="en-US" sz="1800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LHA/LHD – CSO/TRAINO</a:t>
            </a:r>
          </a:p>
          <a:p>
            <a:r>
              <a:rPr lang="en-US" sz="1800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LSD – OPS/1stLT</a:t>
            </a:r>
          </a:p>
          <a:p>
            <a:r>
              <a:rPr lang="en-US" sz="1800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LPD – CSO</a:t>
            </a:r>
          </a:p>
          <a:p>
            <a:r>
              <a:rPr lang="en-US" sz="1800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MCM – OPS</a:t>
            </a: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  <a:latin typeface="+mn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b="1" u="sng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Single Longer Tour(36 MOS)</a:t>
            </a:r>
          </a:p>
          <a:p>
            <a:r>
              <a:rPr lang="en-US" sz="1800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All ENG tours – CG/DDG/DDG 1000/LPD/LCS</a:t>
            </a:r>
          </a:p>
          <a:p>
            <a:r>
              <a:rPr lang="en-US" sz="1800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All Non-IAMDC DDG FLT IIA - OPS</a:t>
            </a: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  <a:latin typeface="+mn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b="1" u="sng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1st Tour Fleet-Up</a:t>
            </a:r>
          </a:p>
          <a:p>
            <a:r>
              <a:rPr lang="en-US" sz="1800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LCS – CSO (OPS Fleet-Up)</a:t>
            </a: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  <a:latin typeface="+mn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** All CRUDES now Selective CSO Fleet-up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There are no longer any Department Head Spot Promote Billets.</a:t>
            </a:r>
          </a:p>
          <a:p>
            <a:pPr marL="0" indent="0">
              <a:buNone/>
            </a:pPr>
            <a:endParaRPr lang="en-US" sz="18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1800" b="1" u="sng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2</a:t>
            </a:r>
            <a:r>
              <a:rPr lang="en-US" sz="1800" b="1" u="sng" baseline="30000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nd</a:t>
            </a:r>
            <a:r>
              <a:rPr lang="en-US" sz="1800" b="1" u="sng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 Tour (18 MOS)</a:t>
            </a:r>
          </a:p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CG – OPS/CSO**/PTO</a:t>
            </a:r>
            <a:endParaRPr lang="en-US" sz="1800" dirty="0">
              <a:solidFill>
                <a:srgbClr val="FF0000"/>
              </a:solidFill>
              <a:latin typeface="+mn-lt"/>
            </a:endParaRPr>
          </a:p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DDG – CSO**</a:t>
            </a:r>
          </a:p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DDG FLT 3 </a:t>
            </a:r>
            <a:r>
              <a:rPr lang="en-US" sz="1800" dirty="0">
                <a:solidFill>
                  <a:schemeClr val="tx2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tx2"/>
                </a:solidFill>
                <a:latin typeface="+mn-lt"/>
              </a:rPr>
              <a:t> OPS/CSO</a:t>
            </a:r>
            <a:r>
              <a:rPr lang="en-US" sz="1800" dirty="0">
                <a:solidFill>
                  <a:schemeClr val="tx2"/>
                </a:solidFill>
              </a:rPr>
              <a:t>**</a:t>
            </a:r>
            <a:r>
              <a:rPr lang="en-US" sz="1800" dirty="0">
                <a:solidFill>
                  <a:schemeClr val="tx2"/>
                </a:solidFill>
                <a:latin typeface="+mn-lt"/>
              </a:rPr>
              <a:t>/PTO</a:t>
            </a:r>
          </a:p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DDG (AMDC) – OPS/CSO**/PTO</a:t>
            </a:r>
          </a:p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DDG 1000 – OPS/CSO/PTO**</a:t>
            </a:r>
          </a:p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LCC – OPS/ 1</a:t>
            </a:r>
            <a:r>
              <a:rPr lang="en-US" sz="1800" baseline="30000" dirty="0">
                <a:solidFill>
                  <a:schemeClr val="tx2"/>
                </a:solidFill>
                <a:latin typeface="+mn-lt"/>
              </a:rPr>
              <a:t>st</a:t>
            </a:r>
            <a:r>
              <a:rPr lang="en-US" sz="1800" dirty="0">
                <a:solidFill>
                  <a:schemeClr val="tx2"/>
                </a:solidFill>
                <a:latin typeface="+mn-lt"/>
              </a:rPr>
              <a:t> LT (BLUE RIDGE ONLY)</a:t>
            </a:r>
          </a:p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LCS – OPS</a:t>
            </a:r>
          </a:p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LHA/LHD – 1</a:t>
            </a:r>
            <a:r>
              <a:rPr lang="en-US" sz="1800" baseline="30000" dirty="0">
                <a:solidFill>
                  <a:schemeClr val="tx2"/>
                </a:solidFill>
                <a:latin typeface="+mn-lt"/>
              </a:rPr>
              <a:t>st</a:t>
            </a:r>
            <a:r>
              <a:rPr lang="en-US" sz="1800" dirty="0">
                <a:solidFill>
                  <a:schemeClr val="tx2"/>
                </a:solidFill>
                <a:latin typeface="+mn-lt"/>
              </a:rPr>
              <a:t> LT/NAV</a:t>
            </a:r>
          </a:p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LPD – OPS</a:t>
            </a:r>
            <a:endParaRPr lang="en-US" sz="1800" dirty="0">
              <a:solidFill>
                <a:srgbClr val="FF0000"/>
              </a:solidFill>
              <a:latin typeface="+mn-lt"/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1800" b="1" u="sng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Early Command </a:t>
            </a:r>
          </a:p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MCM (30 MOS)</a:t>
            </a:r>
          </a:p>
          <a:p>
            <a:pPr lvl="1"/>
            <a:r>
              <a:rPr lang="en-US" sz="1800" dirty="0">
                <a:solidFill>
                  <a:schemeClr val="tx2"/>
                </a:solidFill>
                <a:latin typeface="+mn-lt"/>
              </a:rPr>
              <a:t>15 MONTH XO TOUR, 15 MONTH CO TOUR</a:t>
            </a: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1800" b="1" u="sng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Deploying CDS/CPR </a:t>
            </a:r>
          </a:p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N4 (18 MOS) – Following 24 MOS ENG tour – Limited opportunity for each CDS/CPR – Contact 1DH detailer to discuss options</a:t>
            </a: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4692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B1F5ADC0F8764F93F575D4460FD055" ma:contentTypeVersion="3" ma:contentTypeDescription="Create a new document." ma:contentTypeScope="" ma:versionID="9e47388691e3ad4aa3a5bdaef44b06c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9147672f519ff068fcc2e89ecfa915e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6AB1EB-7D67-41B9-B759-42C170550AB4}">
  <ds:schemaRefs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64A2F23D-43CA-43E9-96DC-7E9A4F8019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F89111-90AC-4DE9-8729-D3DB298E58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6679</TotalTime>
  <Words>184</Words>
  <Application>Microsoft Office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Photo Editor Photo</vt:lpstr>
      <vt:lpstr>Department Head Billets</vt:lpstr>
    </vt:vector>
  </TitlesOfParts>
  <Company>NMCI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Hagan, Kevin R LCDR SWO Officer Distro, PERS-41M</dc:creator>
  <cp:lastModifiedBy>Hein, Matthew B LCDR USN COMSEVENTHFLT (USA)</cp:lastModifiedBy>
  <cp:revision>126</cp:revision>
  <cp:lastPrinted>2022-03-07T18:19:06Z</cp:lastPrinted>
  <dcterms:created xsi:type="dcterms:W3CDTF">2014-08-14T15:01:17Z</dcterms:created>
  <dcterms:modified xsi:type="dcterms:W3CDTF">2024-09-27T19:08:46Z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0x01010087B1F5ADC0F8764F93F575D4460FD055</vt:lpwstr>
  </property>
  <property fmtid="{D5CDD505-2E9C-101B-9397-08002B2CF9AE}" pid="3" name="PublishingContact">
    <vt:lpwstr/>
  </property>
  <property fmtid="{D5CDD505-2E9C-101B-9397-08002B2CF9AE}" pid="4" name="Order">
    <vt:r8>51700</vt:r8>
  </property>
  <property fmtid="{D5CDD505-2E9C-101B-9397-08002B2CF9AE}" pid="5" name="PublishingRollupImage">
    <vt:lpwstr/>
  </property>
  <property fmtid="{D5CDD505-2E9C-101B-9397-08002B2CF9AE}" pid="6" name="Page Classification">
    <vt:lpwstr/>
  </property>
  <property fmtid="{D5CDD505-2E9C-101B-9397-08002B2CF9AE}" pid="7" name="PublishingContactEmail">
    <vt:lpwstr/>
  </property>
  <property fmtid="{D5CDD505-2E9C-101B-9397-08002B2CF9AE}" pid="8" name="xd_Signature">
    <vt:bool>false</vt:bool>
  </property>
  <property fmtid="{D5CDD505-2E9C-101B-9397-08002B2CF9AE}" pid="9" name="xd_ProgID">
    <vt:lpwstr/>
  </property>
  <property fmtid="{D5CDD505-2E9C-101B-9397-08002B2CF9AE}" pid="10" name="PublishingContactPicture">
    <vt:lpwstr/>
  </property>
  <property fmtid="{D5CDD505-2E9C-101B-9397-08002B2CF9AE}" pid="11" name="PublishingVariationGroupID">
    <vt:lpwstr/>
  </property>
  <property fmtid="{D5CDD505-2E9C-101B-9397-08002B2CF9AE}" pid="12" name="PublishingVariationRelationshipLinkFieldID">
    <vt:lpwstr/>
  </property>
  <property fmtid="{D5CDD505-2E9C-101B-9397-08002B2CF9AE}" pid="13" name="PublishingContactName">
    <vt:lpwstr/>
  </property>
  <property fmtid="{D5CDD505-2E9C-101B-9397-08002B2CF9AE}" pid="14" name="_SourceUrl">
    <vt:lpwstr/>
  </property>
  <property fmtid="{D5CDD505-2E9C-101B-9397-08002B2CF9AE}" pid="15" name="_SharedFileIndex">
    <vt:lpwstr/>
  </property>
  <property fmtid="{D5CDD505-2E9C-101B-9397-08002B2CF9AE}" pid="16" name="Comments">
    <vt:lpwstr/>
  </property>
  <property fmtid="{D5CDD505-2E9C-101B-9397-08002B2CF9AE}" pid="17" name="PublishingPageLayout">
    <vt:lpwstr/>
  </property>
  <property fmtid="{D5CDD505-2E9C-101B-9397-08002B2CF9AE}" pid="18" name="TaxCatchAll">
    <vt:lpwstr/>
  </property>
  <property fmtid="{D5CDD505-2E9C-101B-9397-08002B2CF9AE}" pid="19" name="TemplateUrl">
    <vt:lpwstr/>
  </property>
  <property fmtid="{D5CDD505-2E9C-101B-9397-08002B2CF9AE}" pid="20" name="Audience">
    <vt:lpwstr/>
  </property>
  <property fmtid="{D5CDD505-2E9C-101B-9397-08002B2CF9AE}" pid="21" name="fab1205403214fcdb8b22fe5da2985ad">
    <vt:lpwstr/>
  </property>
</Properties>
</file>